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3" r:id="rId6"/>
    <p:sldId id="266" r:id="rId7"/>
    <p:sldId id="265" r:id="rId8"/>
    <p:sldId id="273" r:id="rId9"/>
    <p:sldId id="269" r:id="rId10"/>
    <p:sldId id="268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49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292A-1403-4490-9F20-982896630C6E}" type="datetimeFigureOut">
              <a:rPr lang="zh-CN" altLang="en-US" smtClean="0"/>
              <a:pPr/>
              <a:t>2015/11/17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FBCF41-21D8-4534-A517-8EC20947D9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32431;&#38899;&#20048;-&#31179;&#26085;&#31169;&#35821;.mp3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课件背景图片\t018b73c5323e7d7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3" descr="l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285860"/>
            <a:ext cx="2909918" cy="301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265685" y="1071546"/>
            <a:ext cx="3877985" cy="37416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6000" dirty="0" smtClean="0"/>
              <a:t>      </a:t>
            </a:r>
            <a:r>
              <a:rPr lang="zh-CN" altLang="en-US" sz="4400" b="1" dirty="0" smtClean="0"/>
              <a:t>魏 巍</a:t>
            </a:r>
            <a:endParaRPr lang="en-US" altLang="zh-CN" sz="4400" b="1" dirty="0" smtClean="0"/>
          </a:p>
          <a:p>
            <a:r>
              <a:rPr lang="zh-CN" altLang="en-US" sz="6000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我 的 老 师</a:t>
            </a:r>
            <a:endParaRPr lang="en-US" altLang="zh-CN" sz="6000" b="1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en-US" altLang="zh-CN" sz="6000" dirty="0" smtClean="0"/>
          </a:p>
          <a:p>
            <a:endParaRPr lang="zh-CN" altLang="en-US" sz="60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785918" y="4941340"/>
            <a:ext cx="6286544" cy="1077218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0000FF"/>
                </a:solidFill>
              </a:rPr>
              <a:t>执教者：佘家镇中学  房青燕</a:t>
            </a:r>
            <a:endParaRPr lang="en-US" altLang="zh-CN" sz="3600" b="1" dirty="0" smtClean="0">
              <a:solidFill>
                <a:srgbClr val="0000FF"/>
              </a:solidFill>
            </a:endParaRPr>
          </a:p>
          <a:p>
            <a:r>
              <a:rPr lang="en-US" altLang="zh-CN" sz="2800" b="1" dirty="0" smtClean="0">
                <a:solidFill>
                  <a:srgbClr val="0000FF"/>
                </a:solidFill>
              </a:rPr>
              <a:t>                               2015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年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11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月</a:t>
            </a:r>
            <a:r>
              <a:rPr lang="en-US" altLang="zh-CN" sz="2800" b="1" dirty="0" smtClean="0">
                <a:solidFill>
                  <a:srgbClr val="0000FF"/>
                </a:solidFill>
              </a:rPr>
              <a:t>10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日</a:t>
            </a:r>
            <a:endParaRPr lang="zh-CN" altLang="en-US" sz="28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istrator\Desktop\课件背景图片\t0144ff6ca93ee8f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285728"/>
            <a:ext cx="4301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品读课文，悟情感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786" y="928670"/>
            <a:ext cx="78581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示例</a:t>
            </a:r>
            <a:r>
              <a:rPr lang="zh-CN" altLang="en-US" sz="2400" dirty="0" smtClean="0"/>
              <a:t>：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她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从来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不打骂我们。仅仅有一次，她的教鞭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好象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要落下来，我用石板一迎，教鞭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轻轻地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</a:rPr>
              <a:t>敲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在石板边上，大伙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笑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了，她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也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笑</a:t>
            </a:r>
            <a:r>
              <a:rPr lang="zh-CN" altLang="en-US" sz="2400" b="1" dirty="0" smtClean="0">
                <a:solidFill>
                  <a:srgbClr val="000000"/>
                </a:solidFill>
                <a:latin typeface="宋体" pitchFamily="2" charset="-122"/>
              </a:rPr>
              <a:t>了。</a:t>
            </a:r>
            <a:endParaRPr lang="zh-CN" altLang="en-US" sz="2400" b="1" dirty="0" smtClean="0">
              <a:solidFill>
                <a:srgbClr val="000000"/>
              </a:solidFill>
              <a:latin typeface="宋体" pitchFamily="2" charset="-122"/>
            </a:endParaRPr>
          </a:p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158" y="2000240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从来”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</a:rPr>
              <a:t>一词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突出了老师性格温柔的特点。</a:t>
            </a:r>
            <a:r>
              <a:rPr lang="zh-CN" altLang="zh-CN" sz="24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好像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”和“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轻轻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</a:rPr>
              <a:t>地敲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”两个词语，把蔡老师假装发怒的情形形象地写出来。两个“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笑</a:t>
            </a:r>
            <a:r>
              <a:rPr lang="zh-CN" altLang="en-US" sz="24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”字更是把老师的慈爱、儿童的机灵、师生间的亲密友善充分表现出来</a:t>
            </a:r>
            <a:endParaRPr lang="zh-CN" altLang="en-US" sz="2400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9" y="3571876"/>
            <a:ext cx="84296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赏析语言的方法：</a:t>
            </a:r>
            <a:endParaRPr lang="en-US" altLang="zh-CN" sz="2400" b="1" dirty="0" smtClean="0">
              <a:solidFill>
                <a:srgbClr val="FF0000"/>
              </a:solidFill>
            </a:endParaRPr>
          </a:p>
          <a:p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、抓出句中关键词，特别是关键词前面的修饰语，如“从来”、“好像”、“轻轻地”等词语，然后体会其作用。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、寻找修辞，如比喻、拟人、排比、夸张、设问、反问等，并体会其作用。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3</a:t>
            </a:r>
            <a:r>
              <a:rPr lang="zh-CN" altLang="en-US" sz="2400" b="1" dirty="0" smtClean="0"/>
              <a:t>、寻找</a:t>
            </a:r>
            <a:r>
              <a:rPr lang="zh-CN" altLang="en-US" sz="2400" b="1" dirty="0" smtClean="0"/>
              <a:t>描写</a:t>
            </a:r>
            <a:r>
              <a:rPr lang="zh-CN" altLang="en-US" sz="2400" b="1" dirty="0" smtClean="0"/>
              <a:t>人物方的法：（</a:t>
            </a:r>
            <a:r>
              <a:rPr lang="en-US" altLang="zh-CN" sz="2400" b="1" dirty="0" smtClean="0"/>
              <a:t>1</a:t>
            </a:r>
            <a:r>
              <a:rPr lang="zh-CN" altLang="en-US" sz="2400" b="1" dirty="0" smtClean="0"/>
              <a:t>）</a:t>
            </a:r>
            <a:r>
              <a:rPr lang="zh-CN" altLang="en-US" sz="2400" b="1" dirty="0" smtClean="0"/>
              <a:t>正面描</a:t>
            </a:r>
            <a:r>
              <a:rPr lang="zh-CN" altLang="en-US" sz="2400" b="1" dirty="0" smtClean="0"/>
              <a:t>写：外貌、动作、语言、神态、心理等描写；</a:t>
            </a:r>
            <a:endParaRPr lang="en-US" altLang="zh-CN" sz="2400" b="1" dirty="0" smtClean="0"/>
          </a:p>
          <a:p>
            <a:r>
              <a:rPr lang="zh-CN" altLang="en-US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en-US" sz="2400" b="1" dirty="0" smtClean="0"/>
              <a:t>）侧面描写：环境描写或他人的评价或反应。</a:t>
            </a:r>
            <a:endParaRPr lang="en-US" altLang="zh-CN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istrator\Desktop\课件背景图片\t013315333ff0d24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94694" y="1643050"/>
            <a:ext cx="677108" cy="43577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</a:rPr>
              <a:t>温柔慈爱铸就爱生师魂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6527" y="1643050"/>
            <a:ext cx="677108" cy="42862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</a:rPr>
              <a:t>感恩思念唱出敬师华章</a:t>
            </a:r>
            <a:endParaRPr lang="zh-CN" altLang="en-US" sz="3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8992" y="1000108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师生情深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istrator\Desktop\课件背景图片\t013315333ff0d24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785794"/>
            <a:ext cx="3571900" cy="6082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没有亘古不变的青春</a:t>
            </a:r>
          </a:p>
          <a:p>
            <a:r>
              <a:rPr lang="zh-CN" altLang="en-US" sz="2000" b="1" dirty="0" smtClean="0"/>
              <a:t>没有永远不败的诺言</a:t>
            </a:r>
          </a:p>
          <a:p>
            <a:r>
              <a:rPr lang="zh-CN" altLang="en-US" sz="2000" b="1" dirty="0" smtClean="0"/>
              <a:t>穿荡在生活的序幕中</a:t>
            </a:r>
          </a:p>
          <a:p>
            <a:r>
              <a:rPr lang="zh-CN" altLang="en-US" sz="2000" b="1" dirty="0" smtClean="0"/>
              <a:t>在逝水流长中</a:t>
            </a:r>
            <a:endParaRPr lang="en-US" altLang="zh-CN" sz="2000" b="1" dirty="0" smtClean="0"/>
          </a:p>
          <a:p>
            <a:r>
              <a:rPr lang="zh-CN" altLang="en-US" sz="2000" b="1" dirty="0" smtClean="0"/>
              <a:t>在风雨之乘的日子里</a:t>
            </a:r>
          </a:p>
          <a:p>
            <a:r>
              <a:rPr lang="zh-CN" altLang="en-US" sz="2000" b="1" dirty="0" smtClean="0"/>
              <a:t>你为谁妄弃了所有</a:t>
            </a:r>
          </a:p>
          <a:p>
            <a:r>
              <a:rPr lang="zh-CN" altLang="en-US" sz="2000" b="1" dirty="0" smtClean="0"/>
              <a:t>嫩米色格子的裙摆在风中荡漾</a:t>
            </a:r>
          </a:p>
          <a:p>
            <a:r>
              <a:rPr lang="zh-CN" altLang="en-US" sz="2000" b="1" dirty="0" smtClean="0"/>
              <a:t>步入这个陌生的教室</a:t>
            </a:r>
          </a:p>
          <a:p>
            <a:r>
              <a:rPr lang="zh-CN" altLang="en-US" sz="2000" b="1" dirty="0" smtClean="0"/>
              <a:t>噢对不起老师</a:t>
            </a:r>
          </a:p>
          <a:p>
            <a:r>
              <a:rPr lang="zh-CN" altLang="en-US" sz="2000" b="1" dirty="0" smtClean="0"/>
              <a:t>我们是最最熟悉的陌生人</a:t>
            </a:r>
          </a:p>
          <a:p>
            <a:r>
              <a:rPr lang="zh-CN" altLang="en-US" sz="2000" b="1" dirty="0" smtClean="0"/>
              <a:t>你微笑</a:t>
            </a:r>
          </a:p>
          <a:p>
            <a:r>
              <a:rPr lang="zh-CN" altLang="en-US" sz="2000" b="1" dirty="0" smtClean="0"/>
              <a:t>从此以后将带领这群孩童</a:t>
            </a:r>
            <a:endParaRPr lang="en-US" altLang="zh-CN" sz="2000" b="1" dirty="0" smtClean="0"/>
          </a:p>
          <a:p>
            <a:r>
              <a:rPr lang="zh-CN" altLang="en-US" sz="2000" b="1" dirty="0" smtClean="0"/>
              <a:t>走向新的领域</a:t>
            </a:r>
          </a:p>
          <a:p>
            <a:r>
              <a:rPr lang="zh-CN" altLang="en-US" sz="2000" b="1" dirty="0" smtClean="0"/>
              <a:t>作业本上几句鼓励的话语</a:t>
            </a:r>
          </a:p>
          <a:p>
            <a:r>
              <a:rPr lang="zh-CN" altLang="en-US" sz="2000" b="1" dirty="0" smtClean="0"/>
              <a:t>作文本上细心勾勒的波浪</a:t>
            </a:r>
          </a:p>
          <a:p>
            <a:r>
              <a:rPr lang="zh-CN" altLang="en-US" sz="2000" b="1" dirty="0" smtClean="0"/>
              <a:t>为那个犯了错误的孩子维护最后的尊严</a:t>
            </a:r>
          </a:p>
          <a:p>
            <a:r>
              <a:rPr lang="zh-CN" altLang="en-US" sz="2000" b="1" dirty="0" smtClean="0"/>
              <a:t>这就是一个教师生命的所有</a:t>
            </a:r>
          </a:p>
          <a:p>
            <a:endParaRPr lang="zh-CN" alt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00562" y="714356"/>
            <a:ext cx="4466007" cy="6359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/>
              <a:t>一个男孩抄袭了作文</a:t>
            </a:r>
          </a:p>
          <a:p>
            <a:r>
              <a:rPr lang="zh-CN" altLang="en-US" sz="2000" b="1" dirty="0" smtClean="0"/>
              <a:t>你没有愤怒</a:t>
            </a:r>
          </a:p>
          <a:p>
            <a:r>
              <a:rPr lang="zh-CN" altLang="en-US" sz="2000" b="1" dirty="0" smtClean="0"/>
              <a:t>只是微笑地让课代表发下一垛试卷</a:t>
            </a:r>
          </a:p>
          <a:p>
            <a:r>
              <a:rPr lang="zh-CN" altLang="en-US" sz="2000" b="1" dirty="0" smtClean="0"/>
              <a:t>每张试卷上都有那篇抄袭的文章</a:t>
            </a:r>
          </a:p>
          <a:p>
            <a:r>
              <a:rPr lang="zh-CN" altLang="en-US" sz="2000" b="1" dirty="0" smtClean="0"/>
              <a:t>你没有批评</a:t>
            </a:r>
          </a:p>
          <a:p>
            <a:r>
              <a:rPr lang="zh-CN" altLang="en-US" sz="2000" b="1" dirty="0" smtClean="0"/>
              <a:t>只有那个脸蛋红红的男孩</a:t>
            </a:r>
          </a:p>
          <a:p>
            <a:r>
              <a:rPr lang="zh-CN" altLang="en-US" sz="2000" b="1" dirty="0" smtClean="0"/>
              <a:t>你叫住了课代表</a:t>
            </a:r>
          </a:p>
          <a:p>
            <a:r>
              <a:rPr lang="zh-CN" altLang="en-US" sz="2000" b="1" dirty="0" smtClean="0"/>
              <a:t>记住这将是我们永远的秘密</a:t>
            </a:r>
          </a:p>
          <a:p>
            <a:r>
              <a:rPr lang="zh-CN" altLang="en-US" sz="2000" b="1" dirty="0" smtClean="0"/>
              <a:t>当夕日的尘埃</a:t>
            </a:r>
            <a:endParaRPr lang="en-US" altLang="zh-CN" sz="2000" b="1" dirty="0" smtClean="0"/>
          </a:p>
          <a:p>
            <a:r>
              <a:rPr lang="zh-CN" altLang="en-US" sz="2000" b="1" dirty="0" smtClean="0"/>
              <a:t>在秋季微凉的晚风中逝去</a:t>
            </a:r>
          </a:p>
          <a:p>
            <a:r>
              <a:rPr lang="zh-CN" altLang="en-US" sz="2000" b="1" dirty="0" smtClean="0"/>
              <a:t>所有的年华往事沉落心底</a:t>
            </a:r>
          </a:p>
          <a:p>
            <a:r>
              <a:rPr lang="zh-CN" altLang="en-US" sz="2000" b="1" dirty="0" smtClean="0"/>
              <a:t>那些过去的</a:t>
            </a:r>
          </a:p>
          <a:p>
            <a:r>
              <a:rPr lang="zh-CN" altLang="en-US" sz="2000" b="1" dirty="0" smtClean="0"/>
              <a:t>无非是一场旧梦而已</a:t>
            </a:r>
          </a:p>
          <a:p>
            <a:r>
              <a:rPr lang="zh-CN" altLang="en-US" sz="2000" b="1" dirty="0" smtClean="0"/>
              <a:t>记忆中的只有翻卷起的书角</a:t>
            </a:r>
          </a:p>
          <a:p>
            <a:r>
              <a:rPr lang="zh-CN" altLang="en-US" sz="2000" b="1" dirty="0" smtClean="0"/>
              <a:t>远方的学生</a:t>
            </a:r>
          </a:p>
          <a:p>
            <a:r>
              <a:rPr lang="zh-CN" altLang="en-US" sz="2000" b="1" dirty="0" smtClean="0"/>
              <a:t>为你寄来了贺卡</a:t>
            </a:r>
          </a:p>
          <a:p>
            <a:r>
              <a:rPr lang="zh-CN" altLang="en-US" sz="2000" b="1" dirty="0" smtClean="0"/>
              <a:t>其实你早已忘却这个学生的姓名</a:t>
            </a:r>
          </a:p>
          <a:p>
            <a:r>
              <a:rPr lang="zh-CN" altLang="en-US" sz="2000" b="1" dirty="0" smtClean="0"/>
              <a:t>你将它锁在抽屉的一端</a:t>
            </a:r>
          </a:p>
          <a:p>
            <a:r>
              <a:rPr lang="zh-CN" altLang="en-US" sz="2000" b="1" dirty="0" smtClean="0"/>
              <a:t>于是它便承载你小小的幸福永不老去</a:t>
            </a:r>
          </a:p>
          <a:p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71802" y="357166"/>
            <a:ext cx="19845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800" b="1" dirty="0" smtClean="0">
                <a:solidFill>
                  <a:srgbClr val="FF0000"/>
                </a:solidFill>
              </a:rPr>
              <a:t>师 恩 难 忘</a:t>
            </a:r>
          </a:p>
          <a:p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00958" y="100010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duò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43834" y="285728"/>
            <a:ext cx="15001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hlinkClick r:id="rId3" action="ppaction://hlinkfile"/>
              </a:rPr>
              <a:t>纯音乐</a:t>
            </a:r>
            <a:r>
              <a:rPr lang="en-US" altLang="zh-CN" dirty="0" smtClean="0">
                <a:hlinkClick r:id="rId3" action="ppaction://hlinkfile"/>
              </a:rPr>
              <a:t>-</a:t>
            </a:r>
            <a:r>
              <a:rPr lang="zh-CN" altLang="en-US" dirty="0" smtClean="0">
                <a:hlinkClick r:id="rId3" action="ppaction://hlinkfile"/>
              </a:rPr>
              <a:t>秋日私语</a:t>
            </a:r>
            <a:r>
              <a:rPr lang="en-US" altLang="zh-CN" dirty="0" smtClean="0">
                <a:hlinkClick r:id="rId3" action="ppaction://hlinkfile"/>
              </a:rPr>
              <a:t>.mp3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Administrator\Desktop\课件背景图片\t013315333ff0d245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70009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714348" y="857232"/>
            <a:ext cx="807249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五、作业布置</a:t>
            </a:r>
            <a:endParaRPr lang="zh-CN" altLang="en-US" sz="2800" dirty="0" smtClean="0">
              <a:solidFill>
                <a:srgbClr val="FF0000"/>
              </a:solidFill>
            </a:endParaRPr>
          </a:p>
          <a:p>
            <a:r>
              <a:rPr lang="en-US" sz="2800" b="1" dirty="0" smtClean="0"/>
              <a:t>1</a:t>
            </a:r>
            <a:r>
              <a:rPr lang="zh-CN" altLang="en-US" sz="2800" b="1" dirty="0" smtClean="0"/>
              <a:t>、完成课后练习四。</a:t>
            </a:r>
          </a:p>
          <a:p>
            <a:r>
              <a:rPr lang="zh-CN" altLang="en-US" sz="2800" b="1" dirty="0" smtClean="0"/>
              <a:t>要求：（</a:t>
            </a:r>
            <a:r>
              <a:rPr lang="en-US" sz="2800" b="1" dirty="0" smtClean="0"/>
              <a:t>1</a:t>
            </a:r>
            <a:r>
              <a:rPr lang="zh-CN" altLang="en-US" sz="2800" b="1" dirty="0" smtClean="0"/>
              <a:t>）生动描写和直接抒情相结合。</a:t>
            </a:r>
          </a:p>
          <a:p>
            <a:r>
              <a:rPr lang="zh-CN" altLang="en-US" sz="2800" b="1" dirty="0" smtClean="0"/>
              <a:t>              （</a:t>
            </a:r>
            <a:r>
              <a:rPr lang="en-US" sz="2800" b="1" dirty="0" smtClean="0"/>
              <a:t>2</a:t>
            </a:r>
            <a:r>
              <a:rPr lang="zh-CN" altLang="en-US" sz="2800" b="1" dirty="0" smtClean="0"/>
              <a:t>）叙事详略得当</a:t>
            </a:r>
          </a:p>
          <a:p>
            <a:r>
              <a:rPr lang="zh-CN" altLang="en-US" sz="2800" b="1" dirty="0" smtClean="0">
                <a:solidFill>
                  <a:srgbClr val="FF0000"/>
                </a:solidFill>
              </a:rPr>
              <a:t>六、推荐阅读</a:t>
            </a:r>
            <a:endParaRPr lang="zh-CN" altLang="en-US" sz="2800" dirty="0" smtClean="0">
              <a:solidFill>
                <a:srgbClr val="FF0000"/>
              </a:solidFill>
            </a:endParaRPr>
          </a:p>
          <a:p>
            <a:r>
              <a:rPr lang="en-US" sz="2800" b="1" dirty="0" smtClean="0"/>
              <a:t>1</a:t>
            </a:r>
            <a:r>
              <a:rPr lang="zh-CN" altLang="en-US" sz="2800" b="1" dirty="0" smtClean="0"/>
              <a:t>、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基础训练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第</a:t>
            </a:r>
            <a:r>
              <a:rPr lang="en-US" sz="2800" b="1" dirty="0" smtClean="0"/>
              <a:t>24</a:t>
            </a:r>
            <a:r>
              <a:rPr lang="zh-CN" altLang="en-US" sz="2800" b="1" dirty="0" smtClean="0"/>
              <a:t>页冰心的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我的老师</a:t>
            </a:r>
            <a:r>
              <a:rPr lang="en-US" altLang="zh-CN" sz="2800" b="1" dirty="0" smtClean="0"/>
              <a:t>》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2</a:t>
            </a:r>
            <a:r>
              <a:rPr lang="zh-CN" altLang="en-US" sz="2800" b="1" dirty="0" smtClean="0"/>
              <a:t>、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配套练习册</a:t>
            </a:r>
            <a:r>
              <a:rPr lang="en-US" altLang="zh-CN" sz="2800" b="1" dirty="0" smtClean="0"/>
              <a:t>》</a:t>
            </a:r>
            <a:r>
              <a:rPr lang="zh-CN" altLang="en-US" sz="2800" b="1" dirty="0" smtClean="0"/>
              <a:t>第</a:t>
            </a:r>
            <a:r>
              <a:rPr lang="en-US" sz="2800" b="1" dirty="0" smtClean="0"/>
              <a:t>28</a:t>
            </a:r>
            <a:r>
              <a:rPr lang="zh-CN" altLang="en-US" sz="2800" b="1" dirty="0" smtClean="0"/>
              <a:t>页梁国的</a:t>
            </a:r>
            <a:r>
              <a:rPr lang="en-US" altLang="zh-CN" sz="2800" b="1" dirty="0" smtClean="0"/>
              <a:t>《</a:t>
            </a:r>
            <a:r>
              <a:rPr lang="zh-CN" altLang="en-US" sz="2800" b="1" dirty="0" smtClean="0"/>
              <a:t>不识字的老师</a:t>
            </a:r>
            <a:r>
              <a:rPr lang="en-US" altLang="zh-CN" sz="2800" b="1" dirty="0" smtClean="0"/>
              <a:t>》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M_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-285776"/>
            <a:ext cx="10215634" cy="7429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4282" y="428604"/>
            <a:ext cx="7572428" cy="40626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4800" b="1" dirty="0" smtClean="0">
                <a:solidFill>
                  <a:srgbClr val="0000FF"/>
                </a:solidFill>
              </a:rPr>
              <a:t>【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学习目标</a:t>
            </a:r>
            <a:r>
              <a:rPr lang="en-US" altLang="zh-CN" sz="4800" b="1" dirty="0" smtClean="0">
                <a:solidFill>
                  <a:srgbClr val="0000FF"/>
                </a:solidFill>
              </a:rPr>
              <a:t>】</a:t>
            </a:r>
            <a:r>
              <a:rPr lang="zh-CN" altLang="en-US" sz="4800" b="1" dirty="0" smtClean="0">
                <a:solidFill>
                  <a:srgbClr val="0000FF"/>
                </a:solidFill>
              </a:rPr>
              <a:t>：</a:t>
            </a:r>
            <a:endParaRPr lang="en-US" altLang="zh-CN" sz="4800" b="1" dirty="0" smtClean="0">
              <a:solidFill>
                <a:srgbClr val="0000FF"/>
              </a:solidFill>
            </a:endParaRPr>
          </a:p>
          <a:p>
            <a:endParaRPr lang="en-US" altLang="zh-CN" sz="3200" b="1" dirty="0" smtClean="0"/>
          </a:p>
          <a:p>
            <a:r>
              <a:rPr lang="en-US" altLang="zh-CN" sz="3200" b="1" dirty="0" smtClean="0"/>
              <a:t>1</a:t>
            </a:r>
            <a:r>
              <a:rPr lang="zh-CN" altLang="en-US" sz="3200" b="1" dirty="0" smtClean="0"/>
              <a:t>、感知人物形象，概括主要事件</a:t>
            </a:r>
          </a:p>
          <a:p>
            <a:r>
              <a:rPr lang="en-US" sz="3200" b="1" dirty="0" smtClean="0"/>
              <a:t>2</a:t>
            </a:r>
            <a:r>
              <a:rPr lang="zh-CN" altLang="en-US" sz="3200" b="1" dirty="0" smtClean="0"/>
              <a:t>、品味朴实的语言，体会作者真</a:t>
            </a:r>
            <a:endParaRPr lang="en-US" altLang="zh-CN" sz="3200" b="1" dirty="0" smtClean="0"/>
          </a:p>
          <a:p>
            <a:r>
              <a:rPr lang="en-US" altLang="zh-CN" sz="3200" b="1" dirty="0" smtClean="0"/>
              <a:t>       </a:t>
            </a:r>
            <a:r>
              <a:rPr lang="zh-CN" altLang="en-US" sz="3200" b="1" dirty="0" smtClean="0"/>
              <a:t>实的情感</a:t>
            </a:r>
          </a:p>
          <a:p>
            <a:r>
              <a:rPr lang="en-US" sz="3200" b="1" dirty="0" smtClean="0"/>
              <a:t>3</a:t>
            </a:r>
            <a:r>
              <a:rPr lang="zh-CN" altLang="en-US" sz="3200" b="1" dirty="0" smtClean="0"/>
              <a:t>、培</a:t>
            </a:r>
            <a:r>
              <a:rPr lang="zh-CN" altLang="en-US" sz="3200" b="1" dirty="0" smtClean="0"/>
              <a:t>养</a:t>
            </a:r>
            <a:r>
              <a:rPr lang="zh-CN" altLang="en-US" sz="3200" b="1" dirty="0" smtClean="0"/>
              <a:t>自己</a:t>
            </a:r>
            <a:r>
              <a:rPr lang="zh-CN" altLang="en-US" sz="3200" b="1" dirty="0" smtClean="0"/>
              <a:t>热</a:t>
            </a:r>
            <a:r>
              <a:rPr lang="zh-CN" altLang="en-US" sz="3200" b="1" dirty="0" smtClean="0"/>
              <a:t>爱老师、尊敬老师、</a:t>
            </a:r>
            <a:endParaRPr lang="en-US" altLang="zh-CN" sz="3200" b="1" dirty="0" smtClean="0"/>
          </a:p>
          <a:p>
            <a:r>
              <a:rPr lang="en-US" altLang="zh-CN" sz="3200" b="1" dirty="0" smtClean="0"/>
              <a:t>       </a:t>
            </a:r>
            <a:r>
              <a:rPr lang="zh-CN" altLang="en-US" sz="3200" b="1" dirty="0" smtClean="0"/>
              <a:t>感恩教师的情怀。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dministrator\Desktop\课件背景图片\t014cd87729c16b90a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214290"/>
            <a:ext cx="3320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字音我会读：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3" y="1500174"/>
            <a:ext cx="82868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时辰     榆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</a:rPr>
              <a:t>钱     黑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痣   褪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</a:rPr>
              <a:t>色     </a:t>
            </a:r>
          </a:p>
          <a:p>
            <a:pPr>
              <a:lnSpc>
                <a:spcPct val="150000"/>
              </a:lnSpc>
            </a:pPr>
            <a:endParaRPr lang="zh-CN" altLang="en-US" sz="36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3600" b="1" dirty="0" smtClean="0">
              <a:solidFill>
                <a:srgbClr val="0000FF"/>
              </a:solidFill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焚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</a:rPr>
              <a:t>香     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磕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</a:rPr>
              <a:t>头    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 纠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</a:rPr>
              <a:t>纷</a:t>
            </a:r>
            <a:r>
              <a:rPr lang="zh-CN" altLang="en-US" sz="3600" dirty="0" smtClean="0">
                <a:solidFill>
                  <a:srgbClr val="FF0000"/>
                </a:solidFill>
                <a:latin typeface="宋体" pitchFamily="2" charset="-122"/>
              </a:rPr>
              <a:t>     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itchFamily="2" charset="-122"/>
              </a:rPr>
              <a:t>卜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itchFamily="2" charset="-122"/>
              </a:rPr>
              <a:t>问</a:t>
            </a:r>
            <a:endParaRPr lang="zh-CN" alt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928662" y="1142985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chen</a:t>
            </a:r>
            <a:endParaRPr lang="zh-CN" altLang="en-US" sz="3600" dirty="0"/>
          </a:p>
        </p:txBody>
      </p:sp>
      <p:sp>
        <p:nvSpPr>
          <p:cNvPr id="7" name="矩形 6"/>
          <p:cNvSpPr/>
          <p:nvPr/>
        </p:nvSpPr>
        <p:spPr>
          <a:xfrm>
            <a:off x="2643174" y="1214422"/>
            <a:ext cx="12144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yú</a:t>
            </a:r>
            <a:endParaRPr lang="zh-CN" altLang="zh-CN" sz="3200" b="1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1142984"/>
            <a:ext cx="12144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zhì</a:t>
            </a:r>
            <a:endParaRPr lang="zh-CN" altLang="zh-CN" sz="3200" b="1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50" y="1142984"/>
            <a:ext cx="12027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tuì</a:t>
            </a:r>
          </a:p>
          <a:p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3714752"/>
            <a:ext cx="11430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fén</a:t>
            </a:r>
            <a:endParaRPr lang="zh-CN" altLang="zh-CN" sz="3200" b="1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3174" y="3643314"/>
            <a:ext cx="102777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kē</a:t>
            </a:r>
          </a:p>
          <a:p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714876" y="3714752"/>
            <a:ext cx="7564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jiū</a:t>
            </a:r>
            <a:endParaRPr lang="zh-CN" altLang="en-US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15140" y="3714752"/>
            <a:ext cx="970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3200" b="1" dirty="0" smtClean="0">
                <a:latin typeface="Arial" pitchFamily="34" charset="0"/>
                <a:ea typeface="宋体" pitchFamily="2" charset="-122"/>
                <a:cs typeface="Arial" pitchFamily="34" charset="0"/>
              </a:rPr>
              <a:t>bǔ</a:t>
            </a:r>
            <a:endParaRPr lang="zh-CN" altLang="zh-CN" sz="3200" b="1" dirty="0">
              <a:latin typeface="Arial" pitchFamily="34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00958" y="1714488"/>
            <a:ext cx="16430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狡  猾</a:t>
            </a:r>
          </a:p>
          <a:p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358082" y="1214422"/>
            <a:ext cx="17859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 jiǎo huá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397125" y="676275"/>
            <a:ext cx="45196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b="1">
                <a:solidFill>
                  <a:srgbClr val="0000FF"/>
                </a:solidFill>
                <a:latin typeface="宋体" pitchFamily="2" charset="-122"/>
              </a:rPr>
              <a:t>温和柔顺（多用于形容女性）。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301875" y="4795838"/>
            <a:ext cx="38608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（神志或视力）模糊不清。 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408238" y="4156075"/>
            <a:ext cx="46688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b="1">
                <a:solidFill>
                  <a:srgbClr val="0000FF"/>
                </a:solidFill>
                <a:latin typeface="宋体" pitchFamily="2" charset="-122"/>
              </a:rPr>
              <a:t>形容心地纯洁，像清澈的水一般。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08238" y="1317625"/>
            <a:ext cx="29162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发生争执的事情。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08238" y="1957388"/>
            <a:ext cx="3052762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b="1">
                <a:solidFill>
                  <a:srgbClr val="0000FF"/>
                </a:solidFill>
                <a:latin typeface="宋体" pitchFamily="2" charset="-122"/>
              </a:rPr>
              <a:t>留恋，舍不得离开。 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408238" y="2603500"/>
            <a:ext cx="2703512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sz="2400" b="1">
                <a:solidFill>
                  <a:srgbClr val="0000FF"/>
                </a:solidFill>
                <a:latin typeface="宋体" pitchFamily="2" charset="-122"/>
              </a:rPr>
              <a:t>一生，有生以来。 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408238" y="3060700"/>
            <a:ext cx="114617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烧香。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2397125" y="3556000"/>
            <a:ext cx="42084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占卜问卦，一种迷信活动。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84213" y="673100"/>
            <a:ext cx="1617662" cy="5402263"/>
            <a:chOff x="0" y="0"/>
            <a:chExt cx="2548" cy="8507"/>
          </a:xfrm>
        </p:grpSpPr>
        <p:sp>
          <p:nvSpPr>
            <p:cNvPr id="8205" name="Text Box 11"/>
            <p:cNvSpPr txBox="1">
              <a:spLocks noChangeArrowheads="1"/>
            </p:cNvSpPr>
            <p:nvPr/>
          </p:nvSpPr>
          <p:spPr bwMode="auto">
            <a:xfrm>
              <a:off x="21" y="0"/>
              <a:ext cx="2468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 dirty="0">
                  <a:latin typeface="宋体" pitchFamily="2" charset="-122"/>
                </a:rPr>
                <a:t>温    柔： </a:t>
              </a:r>
            </a:p>
          </p:txBody>
        </p:sp>
        <p:sp>
          <p:nvSpPr>
            <p:cNvPr id="8206" name="Text Box 12"/>
            <p:cNvSpPr txBox="1">
              <a:spLocks noChangeArrowheads="1"/>
            </p:cNvSpPr>
            <p:nvPr/>
          </p:nvSpPr>
          <p:spPr bwMode="auto">
            <a:xfrm>
              <a:off x="22" y="6491"/>
              <a:ext cx="2487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>
                  <a:latin typeface="宋体" pitchFamily="2" charset="-122"/>
                </a:rPr>
                <a:t>迷迷糊糊： </a:t>
              </a:r>
            </a:p>
          </p:txBody>
        </p:sp>
        <p:sp>
          <p:nvSpPr>
            <p:cNvPr id="8207" name="Text Box 13"/>
            <p:cNvSpPr txBox="1">
              <a:spLocks noChangeArrowheads="1"/>
            </p:cNvSpPr>
            <p:nvPr/>
          </p:nvSpPr>
          <p:spPr bwMode="auto">
            <a:xfrm>
              <a:off x="21" y="5477"/>
              <a:ext cx="2389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>
                  <a:latin typeface="宋体" pitchFamily="2" charset="-122"/>
                </a:rPr>
                <a:t>心清如水： </a:t>
              </a:r>
            </a:p>
          </p:txBody>
        </p:sp>
        <p:sp>
          <p:nvSpPr>
            <p:cNvPr id="8208" name="Text Box 14"/>
            <p:cNvSpPr txBox="1">
              <a:spLocks noChangeArrowheads="1"/>
            </p:cNvSpPr>
            <p:nvPr/>
          </p:nvSpPr>
          <p:spPr bwMode="auto">
            <a:xfrm>
              <a:off x="22" y="1013"/>
              <a:ext cx="2526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 dirty="0">
                  <a:latin typeface="宋体" pitchFamily="2" charset="-122"/>
                </a:rPr>
                <a:t>纠    纷： </a:t>
              </a:r>
            </a:p>
          </p:txBody>
        </p:sp>
        <p:sp>
          <p:nvSpPr>
            <p:cNvPr id="8209" name="Text Box 15"/>
            <p:cNvSpPr txBox="1">
              <a:spLocks noChangeArrowheads="1"/>
            </p:cNvSpPr>
            <p:nvPr/>
          </p:nvSpPr>
          <p:spPr bwMode="auto">
            <a:xfrm>
              <a:off x="22" y="2021"/>
              <a:ext cx="2526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>
                  <a:latin typeface="宋体" pitchFamily="2" charset="-122"/>
                </a:rPr>
                <a:t>依    恋： </a:t>
              </a:r>
            </a:p>
          </p:txBody>
        </p:sp>
        <p:sp>
          <p:nvSpPr>
            <p:cNvPr id="8210" name="Text Box 16"/>
            <p:cNvSpPr txBox="1">
              <a:spLocks noChangeArrowheads="1"/>
            </p:cNvSpPr>
            <p:nvPr/>
          </p:nvSpPr>
          <p:spPr bwMode="auto">
            <a:xfrm>
              <a:off x="22" y="3029"/>
              <a:ext cx="2389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sz="2400" b="1">
                  <a:latin typeface="宋体" pitchFamily="2" charset="-122"/>
                </a:rPr>
                <a:t>平    生： </a:t>
              </a:r>
            </a:p>
          </p:txBody>
        </p:sp>
        <p:sp>
          <p:nvSpPr>
            <p:cNvPr id="8211" name="Text Box 17"/>
            <p:cNvSpPr txBox="1">
              <a:spLocks noChangeArrowheads="1"/>
            </p:cNvSpPr>
            <p:nvPr/>
          </p:nvSpPr>
          <p:spPr bwMode="auto">
            <a:xfrm>
              <a:off x="21" y="4047"/>
              <a:ext cx="2448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latin typeface="宋体" pitchFamily="2" charset="-122"/>
                </a:rPr>
                <a:t>焚    香 </a:t>
              </a:r>
              <a:endParaRPr lang="zh-CN" altLang="en-US" sz="2400" dirty="0"/>
            </a:p>
          </p:txBody>
        </p:sp>
        <p:sp>
          <p:nvSpPr>
            <p:cNvPr id="8212" name="Text Box 18"/>
            <p:cNvSpPr txBox="1">
              <a:spLocks noChangeArrowheads="1"/>
            </p:cNvSpPr>
            <p:nvPr/>
          </p:nvSpPr>
          <p:spPr bwMode="auto">
            <a:xfrm>
              <a:off x="0" y="4828"/>
              <a:ext cx="2208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宋体" pitchFamily="2" charset="-122"/>
                </a:rPr>
                <a:t>卜    问</a:t>
              </a:r>
              <a:endParaRPr lang="zh-CN" altLang="en-US" sz="2400"/>
            </a:p>
          </p:txBody>
        </p:sp>
        <p:sp>
          <p:nvSpPr>
            <p:cNvPr id="8213" name="Text Box 19"/>
            <p:cNvSpPr txBox="1">
              <a:spLocks noChangeArrowheads="1"/>
            </p:cNvSpPr>
            <p:nvPr/>
          </p:nvSpPr>
          <p:spPr bwMode="auto">
            <a:xfrm>
              <a:off x="2" y="7499"/>
              <a:ext cx="2487" cy="1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>
                  <a:latin typeface="宋体" pitchFamily="2" charset="-122"/>
                </a:rPr>
                <a:t>模模糊糊： </a:t>
              </a:r>
            </a:p>
          </p:txBody>
        </p:sp>
      </p:grp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2301875" y="5435600"/>
            <a:ext cx="38608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</a:rPr>
              <a:t>（光线）模糊不清。 </a:t>
            </a:r>
          </a:p>
        </p:txBody>
      </p:sp>
      <p:pic>
        <p:nvPicPr>
          <p:cNvPr id="8204" name="Picture 21" descr="图片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0200" y="4795838"/>
            <a:ext cx="1203325" cy="1916112"/>
          </a:xfrm>
          <a:prstGeom prst="rect">
            <a:avLst/>
          </a:prstGeom>
          <a:noFill/>
          <a:ln w="9525">
            <a:noFill/>
            <a:bevel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7315178" y="1214422"/>
            <a:ext cx="861774" cy="400128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b="1" dirty="0" smtClean="0">
                <a:solidFill>
                  <a:srgbClr val="FF0000"/>
                </a:solidFill>
              </a:rPr>
              <a:t>词义我理解：</a:t>
            </a:r>
            <a:endParaRPr lang="zh-CN" altLang="en-US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  <p:bldP spid="9219" grpId="0" autoUpdateAnimBg="0"/>
      <p:bldP spid="9220" grpId="0" autoUpdateAnimBg="0"/>
      <p:bldP spid="9221" grpId="0" autoUpdateAnimBg="0"/>
      <p:bldP spid="9222" grpId="0" autoUpdateAnimBg="0"/>
      <p:bldP spid="9223" grpId="0" autoUpdateAnimBg="0"/>
      <p:bldP spid="9224" grpId="0" autoUpdateAnimBg="0"/>
      <p:bldP spid="9225" grpId="0" autoUpdateAnimBg="0"/>
      <p:bldP spid="923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istrator\Desktop\课件背景图片\t0144ff6ca93ee8f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714356"/>
            <a:ext cx="4301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默读课文，识老师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643050"/>
            <a:ext cx="735811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kern="1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在“我”心中，蔡老师是一位</a:t>
            </a:r>
            <a:endParaRPr lang="en-US" altLang="zh-CN" sz="4000" b="1" kern="1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r>
              <a:rPr lang="zh-CN" altLang="en-US" sz="4000" b="1" kern="1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zh-CN" altLang="en-US" sz="4000" b="1" u="sng" kern="1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                                      </a:t>
            </a:r>
            <a:r>
              <a:rPr lang="zh-CN" altLang="en-US" sz="4000" b="1" kern="1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的老师。</a:t>
            </a:r>
          </a:p>
          <a:p>
            <a:endParaRPr lang="en-US" altLang="zh-CN" sz="4000" b="1" kern="1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4000504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</a:rPr>
              <a:t>概括人物特点的的方法：</a:t>
            </a:r>
          </a:p>
          <a:p>
            <a:r>
              <a:rPr lang="zh-CN" altLang="en-US" sz="3200" b="1" dirty="0" smtClean="0">
                <a:solidFill>
                  <a:srgbClr val="FF0000"/>
                </a:solidFill>
              </a:rPr>
              <a:t>①直接从文中找出关键词</a:t>
            </a:r>
          </a:p>
          <a:p>
            <a:r>
              <a:rPr lang="zh-CN" altLang="en-US" sz="3200" b="1" dirty="0" smtClean="0">
                <a:solidFill>
                  <a:srgbClr val="FF0000"/>
                </a:solidFill>
              </a:rPr>
              <a:t>②根据人物言行或事件加以概括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dministrator\Desktop\课件背景图片\t018b73c5323e7d73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437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785794"/>
            <a:ext cx="46434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</a:rPr>
              <a:t>解说“先生”一词：</a:t>
            </a:r>
            <a:endParaRPr lang="zh-CN" altLang="en-US" sz="36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2071678"/>
            <a:ext cx="18473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 sz="2400" b="1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</a:endParaRPr>
          </a:p>
          <a:p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571612"/>
            <a:ext cx="871543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         综合</a:t>
            </a:r>
            <a:r>
              <a:rPr lang="en-US" altLang="zh-CN" sz="2400" b="1" dirty="0" smtClean="0"/>
              <a:t>《</a:t>
            </a:r>
            <a:r>
              <a:rPr lang="zh-CN" altLang="en-US" sz="2400" b="1" dirty="0" smtClean="0"/>
              <a:t>辞海</a:t>
            </a:r>
            <a:r>
              <a:rPr lang="en-US" altLang="zh-CN" sz="2400" b="1" dirty="0" smtClean="0"/>
              <a:t>》</a:t>
            </a:r>
            <a:r>
              <a:rPr lang="zh-CN" altLang="en-US" sz="2400" b="1" dirty="0" smtClean="0"/>
              <a:t>和</a:t>
            </a:r>
            <a:r>
              <a:rPr lang="en-US" altLang="zh-CN" sz="2400" b="1" dirty="0" smtClean="0"/>
              <a:t>《</a:t>
            </a:r>
            <a:r>
              <a:rPr lang="zh-CN" altLang="en-US" sz="2400" b="1" dirty="0" smtClean="0"/>
              <a:t>辞源</a:t>
            </a:r>
            <a:r>
              <a:rPr lang="en-US" altLang="zh-CN" sz="2400" b="1" dirty="0" smtClean="0"/>
              <a:t>》</a:t>
            </a:r>
            <a:r>
              <a:rPr lang="zh-CN" altLang="en-US" sz="2400" b="1" dirty="0" smtClean="0"/>
              <a:t>的解释，“先生”的含义主要有两种：一种是对年长而有学问的人的尊称；另一种是对别人的敬称，首先是对老师的敬称，其次还有对父兄、医生、道士等等。</a:t>
            </a:r>
            <a:endParaRPr lang="zh-CN" altLang="en-US" sz="2400" dirty="0" smtClean="0"/>
          </a:p>
          <a:p>
            <a:r>
              <a:rPr lang="zh-CN" altLang="en-US" sz="2400" b="1" dirty="0" smtClean="0"/>
              <a:t>     “先生”这一词一般是指男性，但有时却也称女性为“先生”，如“宋庆龄先生”、“冰心先生”。这种叫法始于中国近代。</a:t>
            </a:r>
            <a:endParaRPr lang="zh-CN" altLang="en-US" sz="2400" dirty="0" smtClean="0"/>
          </a:p>
          <a:p>
            <a:r>
              <a:rPr lang="zh-CN" altLang="en-US" sz="2400" b="1" dirty="0" smtClean="0"/>
              <a:t>　</a:t>
            </a:r>
            <a:r>
              <a:rPr lang="en-US" sz="2400" b="1" dirty="0" smtClean="0"/>
              <a:t>  </a:t>
            </a:r>
            <a:r>
              <a:rPr lang="zh-CN" altLang="en-US" sz="2400" b="1" dirty="0" smtClean="0"/>
              <a:t>清朝晚期，西方女权主义思潮传入我国，女性的解放也开始起步，走向社会的女性越来越多，出现了诸如秋瑾这样的女中豪杰。后来女大学生、女学者、女教师纷纷涌现。很自然地，“先生”这种原本专门用于男性的词也用到女性身上；但有一点很明确，那就是称女性为“先生”时，所面对的对象不是一般女性，而是多称呼那些教师、女学者或德高望重具有社会影响力和感召力的女性。</a:t>
            </a:r>
            <a:endParaRPr lang="zh-CN" altLang="en-US" sz="2400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istrator\Desktop\课件背景图片\t0144ff6ca93ee8f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714356"/>
            <a:ext cx="4301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浏览课文，明事件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500175"/>
            <a:ext cx="82153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kern="100" dirty="0" smtClean="0">
                <a:solidFill>
                  <a:srgbClr val="0000FF"/>
                </a:solidFill>
                <a:latin typeface="Times New Roman"/>
              </a:rPr>
              <a:t>请同学们快速浏览课文，画出关键语句，说出文中共写了哪七件事？</a:t>
            </a:r>
          </a:p>
          <a:p>
            <a:endParaRPr lang="en-US" altLang="zh-CN" sz="4000" b="1" kern="1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2786058"/>
            <a:ext cx="5929354" cy="4113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①蔡老师假装发怒。</a:t>
            </a:r>
          </a:p>
          <a:p>
            <a:r>
              <a:rPr lang="zh-CN" altLang="en-US" sz="2800" b="1" dirty="0" smtClean="0"/>
              <a:t>②蔡老师教“我们”跳舞。</a:t>
            </a:r>
          </a:p>
          <a:p>
            <a:r>
              <a:rPr lang="zh-CN" altLang="en-US" sz="2800" b="1" dirty="0" smtClean="0"/>
              <a:t>③蔡老师让“我们”观察蜜蜂。</a:t>
            </a:r>
          </a:p>
          <a:p>
            <a:r>
              <a:rPr lang="zh-CN" altLang="en-US" sz="2800" b="1" dirty="0" smtClean="0"/>
              <a:t>④蔡老师教“我们”读诗。</a:t>
            </a:r>
          </a:p>
          <a:p>
            <a:r>
              <a:rPr lang="zh-CN" altLang="en-US" sz="2800" b="1" dirty="0" smtClean="0"/>
              <a:t>⑤“我们”看蔡老师写字。</a:t>
            </a:r>
          </a:p>
          <a:p>
            <a:r>
              <a:rPr lang="zh-CN" altLang="en-US" sz="2800" b="1" dirty="0" smtClean="0"/>
              <a:t>⑥蔡老师排除“我”和小伙伴之间的纠纷。</a:t>
            </a:r>
          </a:p>
          <a:p>
            <a:r>
              <a:rPr lang="zh-CN" altLang="en-US" sz="2800" b="1" dirty="0" smtClean="0"/>
              <a:t>⑦“我”睡梦中寻找蔡老师（“我”梦里寻师）。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istrator\Desktop\课件背景图片\t0144ff6ca93ee8f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2143117"/>
            <a:ext cx="6500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FF0000"/>
                </a:solidFill>
              </a:rPr>
              <a:t>感人心者莫先乎情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500175"/>
            <a:ext cx="821533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4000" b="1" kern="1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zh-CN" alt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dministrator\Desktop\课件背景图片\t0144ff6ca93ee8f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714356"/>
            <a:ext cx="4301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</a:rPr>
              <a:t>品读课文，悟情感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28662" y="1500175"/>
            <a:ext cx="821533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kern="100" dirty="0" smtClean="0">
                <a:solidFill>
                  <a:srgbClr val="0000FF"/>
                </a:solidFill>
                <a:latin typeface="Times New Roman"/>
              </a:rPr>
              <a:t>“我”对蔡老师的情感是：</a:t>
            </a:r>
            <a:endParaRPr lang="en-US" altLang="zh-CN" sz="4000" b="1" kern="100" dirty="0" smtClean="0">
              <a:solidFill>
                <a:srgbClr val="0000FF"/>
              </a:solidFill>
              <a:latin typeface="Times New Roman"/>
            </a:endParaRPr>
          </a:p>
          <a:p>
            <a:r>
              <a:rPr lang="en-US" altLang="zh-CN" sz="2800" b="1" u="sng" kern="100" dirty="0" smtClean="0">
                <a:solidFill>
                  <a:srgbClr val="0000FF"/>
                </a:solidFill>
                <a:latin typeface="Times New Roman"/>
              </a:rPr>
              <a:t> </a:t>
            </a:r>
            <a:r>
              <a:rPr lang="zh-CN" altLang="en-US" sz="4000" b="1" u="sng" kern="100" dirty="0" smtClean="0">
                <a:solidFill>
                  <a:srgbClr val="0000FF"/>
                </a:solidFill>
                <a:latin typeface="Times New Roman"/>
              </a:rPr>
              <a:t>  </a:t>
            </a:r>
            <a:endParaRPr lang="zh-CN" altLang="en-US" sz="4000" b="1" kern="100" dirty="0" smtClean="0">
              <a:solidFill>
                <a:srgbClr val="0000FF"/>
              </a:solidFill>
              <a:latin typeface="Times New Roman"/>
            </a:endParaRPr>
          </a:p>
          <a:p>
            <a:endParaRPr lang="en-US" altLang="zh-CN" sz="4000" b="1" kern="100" dirty="0" smtClean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2500306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难忘、热爱、感激、依恋、想念或思念</a:t>
            </a:r>
            <a:endParaRPr lang="zh-CN" alt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1415</Words>
  <Application>Microsoft Office PowerPoint</Application>
  <PresentationFormat>全屏显示(4:3)</PresentationFormat>
  <Paragraphs>127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admin</cp:lastModifiedBy>
  <cp:revision>40</cp:revision>
  <dcterms:created xsi:type="dcterms:W3CDTF">2015-11-09T10:41:18Z</dcterms:created>
  <dcterms:modified xsi:type="dcterms:W3CDTF">2015-11-17T12:07:18Z</dcterms:modified>
</cp:coreProperties>
</file>